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9" r:id="rId24"/>
    <p:sldId id="310" r:id="rId25"/>
    <p:sldId id="311" r:id="rId26"/>
    <p:sldId id="312" r:id="rId27"/>
    <p:sldId id="429" r:id="rId28"/>
    <p:sldId id="425" r:id="rId29"/>
    <p:sldId id="426" r:id="rId30"/>
    <p:sldId id="427" r:id="rId31"/>
    <p:sldId id="430" r:id="rId32"/>
    <p:sldId id="417" r:id="rId33"/>
    <p:sldId id="418" r:id="rId34"/>
    <p:sldId id="422" r:id="rId35"/>
    <p:sldId id="423" r:id="rId36"/>
    <p:sldId id="413" r:id="rId37"/>
    <p:sldId id="414" r:id="rId38"/>
    <p:sldId id="415" r:id="rId39"/>
    <p:sldId id="273" r:id="rId40"/>
    <p:sldId id="428" r:id="rId41"/>
    <p:sldId id="431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>
      <p:cViewPr varScale="1">
        <p:scale>
          <a:sx n="69" d="100"/>
          <a:sy n="69" d="100"/>
        </p:scale>
        <p:origin x="138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EB93F-BBD0-4FDC-9E01-D72E8046CEDE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48A0A-7FC4-46DD-9285-EF8AE63B2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SIMPLIFYING THE BRAIN: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A Vision for Neuroscience Research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76800"/>
            <a:ext cx="6400800" cy="1752600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Srinivasa</a:t>
            </a:r>
            <a:r>
              <a:rPr lang="en-US" dirty="0" smtClean="0"/>
              <a:t> </a:t>
            </a:r>
            <a:r>
              <a:rPr lang="en-US" dirty="0" err="1" smtClean="0"/>
              <a:t>Chakravarthy</a:t>
            </a:r>
            <a:endParaRPr lang="en-US" dirty="0" smtClean="0"/>
          </a:p>
          <a:p>
            <a:r>
              <a:rPr lang="en-US" dirty="0" smtClean="0"/>
              <a:t>Department of Biotechnology</a:t>
            </a:r>
          </a:p>
          <a:p>
            <a:r>
              <a:rPr lang="en-US" dirty="0" smtClean="0"/>
              <a:t>IIT Madras.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819400" y="714504"/>
            <a:ext cx="3048000" cy="2181096"/>
            <a:chOff x="3505200" y="714504"/>
            <a:chExt cx="2074169" cy="1266696"/>
          </a:xfrm>
        </p:grpSpPr>
        <p:sp>
          <p:nvSpPr>
            <p:cNvPr id="5" name="Freeform 4"/>
            <p:cNvSpPr/>
            <p:nvPr/>
          </p:nvSpPr>
          <p:spPr>
            <a:xfrm>
              <a:off x="3505200" y="714504"/>
              <a:ext cx="2074169" cy="1266696"/>
            </a:xfrm>
            <a:custGeom>
              <a:avLst/>
              <a:gdLst>
                <a:gd name="connsiteX0" fmla="*/ 218216 w 1238074"/>
                <a:gd name="connsiteY0" fmla="*/ 570801 h 795088"/>
                <a:gd name="connsiteX1" fmla="*/ 2556 w 1238074"/>
                <a:gd name="connsiteY1" fmla="*/ 372394 h 795088"/>
                <a:gd name="connsiteX2" fmla="*/ 347612 w 1238074"/>
                <a:gd name="connsiteY2" fmla="*/ 96348 h 795088"/>
                <a:gd name="connsiteX3" fmla="*/ 787560 w 1238074"/>
                <a:gd name="connsiteY3" fmla="*/ 1458 h 795088"/>
                <a:gd name="connsiteX4" fmla="*/ 1132616 w 1238074"/>
                <a:gd name="connsiteY4" fmla="*/ 156733 h 795088"/>
                <a:gd name="connsiteX5" fmla="*/ 1236133 w 1238074"/>
                <a:gd name="connsiteY5" fmla="*/ 458658 h 795088"/>
                <a:gd name="connsiteX6" fmla="*/ 1063605 w 1238074"/>
                <a:gd name="connsiteY6" fmla="*/ 682945 h 795088"/>
                <a:gd name="connsiteX7" fmla="*/ 580526 w 1238074"/>
                <a:gd name="connsiteY7" fmla="*/ 795088 h 795088"/>
                <a:gd name="connsiteX8" fmla="*/ 278601 w 1238074"/>
                <a:gd name="connsiteY8" fmla="*/ 682945 h 795088"/>
                <a:gd name="connsiteX9" fmla="*/ 778933 w 1238074"/>
                <a:gd name="connsiteY9" fmla="*/ 337888 h 79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074" h="795088">
                  <a:moveTo>
                    <a:pt x="218216" y="570801"/>
                  </a:moveTo>
                  <a:cubicBezTo>
                    <a:pt x="99603" y="511135"/>
                    <a:pt x="-19010" y="451469"/>
                    <a:pt x="2556" y="372394"/>
                  </a:cubicBezTo>
                  <a:cubicBezTo>
                    <a:pt x="24122" y="293318"/>
                    <a:pt x="216778" y="158171"/>
                    <a:pt x="347612" y="96348"/>
                  </a:cubicBezTo>
                  <a:cubicBezTo>
                    <a:pt x="478446" y="34525"/>
                    <a:pt x="656726" y="-8606"/>
                    <a:pt x="787560" y="1458"/>
                  </a:cubicBezTo>
                  <a:cubicBezTo>
                    <a:pt x="918394" y="11522"/>
                    <a:pt x="1057854" y="80533"/>
                    <a:pt x="1132616" y="156733"/>
                  </a:cubicBezTo>
                  <a:cubicBezTo>
                    <a:pt x="1207378" y="232933"/>
                    <a:pt x="1247635" y="370956"/>
                    <a:pt x="1236133" y="458658"/>
                  </a:cubicBezTo>
                  <a:cubicBezTo>
                    <a:pt x="1224631" y="546360"/>
                    <a:pt x="1172873" y="626873"/>
                    <a:pt x="1063605" y="682945"/>
                  </a:cubicBezTo>
                  <a:cubicBezTo>
                    <a:pt x="954337" y="739017"/>
                    <a:pt x="711360" y="795088"/>
                    <a:pt x="580526" y="795088"/>
                  </a:cubicBezTo>
                  <a:cubicBezTo>
                    <a:pt x="449692" y="795088"/>
                    <a:pt x="245533" y="759145"/>
                    <a:pt x="278601" y="682945"/>
                  </a:cubicBezTo>
                  <a:cubicBezTo>
                    <a:pt x="311669" y="606745"/>
                    <a:pt x="545301" y="472316"/>
                    <a:pt x="778933" y="33788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503563" y="728234"/>
              <a:ext cx="164154" cy="698626"/>
            </a:xfrm>
            <a:custGeom>
              <a:avLst/>
              <a:gdLst>
                <a:gd name="connsiteX0" fmla="*/ 97984 w 97984"/>
                <a:gd name="connsiteY0" fmla="*/ 0 h 353683"/>
                <a:gd name="connsiteX1" fmla="*/ 11720 w 97984"/>
                <a:gd name="connsiteY1" fmla="*/ 232913 h 353683"/>
                <a:gd name="connsiteX2" fmla="*/ 3093 w 97984"/>
                <a:gd name="connsiteY2" fmla="*/ 353683 h 35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84" h="353683">
                  <a:moveTo>
                    <a:pt x="97984" y="0"/>
                  </a:moveTo>
                  <a:cubicBezTo>
                    <a:pt x="62759" y="86983"/>
                    <a:pt x="27535" y="173966"/>
                    <a:pt x="11720" y="232913"/>
                  </a:cubicBezTo>
                  <a:cubicBezTo>
                    <a:pt x="-4095" y="291860"/>
                    <a:pt x="-501" y="322771"/>
                    <a:pt x="3093" y="35368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34683" y="1615901"/>
              <a:ext cx="245684" cy="54973"/>
            </a:xfrm>
            <a:custGeom>
              <a:avLst/>
              <a:gdLst>
                <a:gd name="connsiteX0" fmla="*/ 0 w 146649"/>
                <a:gd name="connsiteY0" fmla="*/ 0 h 34506"/>
                <a:gd name="connsiteX1" fmla="*/ 146649 w 146649"/>
                <a:gd name="connsiteY1" fmla="*/ 34506 h 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49" h="34506">
                  <a:moveTo>
                    <a:pt x="0" y="0"/>
                  </a:moveTo>
                  <a:lnTo>
                    <a:pt x="146649" y="34506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0222443">
              <a:off x="3725195" y="1561846"/>
              <a:ext cx="166682" cy="38150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906592" y="1142999"/>
              <a:ext cx="1351208" cy="590909"/>
            </a:xfrm>
            <a:custGeom>
              <a:avLst/>
              <a:gdLst>
                <a:gd name="connsiteX0" fmla="*/ 0 w 862642"/>
                <a:gd name="connsiteY0" fmla="*/ 661442 h 661442"/>
                <a:gd name="connsiteX1" fmla="*/ 569344 w 862642"/>
                <a:gd name="connsiteY1" fmla="*/ 74846 h 661442"/>
                <a:gd name="connsiteX2" fmla="*/ 776378 w 862642"/>
                <a:gd name="connsiteY2" fmla="*/ 14461 h 661442"/>
                <a:gd name="connsiteX3" fmla="*/ 862642 w 862642"/>
                <a:gd name="connsiteY3" fmla="*/ 135231 h 6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42" h="661442">
                  <a:moveTo>
                    <a:pt x="0" y="661442"/>
                  </a:moveTo>
                  <a:cubicBezTo>
                    <a:pt x="219974" y="422059"/>
                    <a:pt x="439948" y="182676"/>
                    <a:pt x="569344" y="74846"/>
                  </a:cubicBezTo>
                  <a:cubicBezTo>
                    <a:pt x="698740" y="-32984"/>
                    <a:pt x="727495" y="4397"/>
                    <a:pt x="776378" y="14461"/>
                  </a:cubicBezTo>
                  <a:cubicBezTo>
                    <a:pt x="825261" y="24525"/>
                    <a:pt x="843951" y="79878"/>
                    <a:pt x="862642" y="13523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4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260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3. Big data …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1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modern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as the </a:t>
            </a:r>
            <a:r>
              <a:rPr lang="en-US" u="sng" dirty="0" smtClean="0"/>
              <a:t>fourth pillar of science</a:t>
            </a:r>
          </a:p>
          <a:p>
            <a:r>
              <a:rPr lang="en-US" dirty="0" smtClean="0"/>
              <a:t>The first 3 pillars are:</a:t>
            </a:r>
          </a:p>
          <a:p>
            <a:pPr lvl="1"/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Experiment</a:t>
            </a:r>
          </a:p>
          <a:p>
            <a:pPr lvl="1"/>
            <a:r>
              <a:rPr lang="en-US" dirty="0" smtClean="0"/>
              <a:t>Computation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03" y="2667000"/>
            <a:ext cx="2911897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3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3.bp.blogspot.com/-AXRAyr3u4Ek/TmOsTw4mTQI/AAAAAAAAEN4/jMfCWhNErtE/s1600/neuron_type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600200"/>
            <a:ext cx="7543800" cy="455645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Neurons come in different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Neuromorph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8486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38600"/>
            <a:ext cx="5715000" cy="2838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find out the complete wiring diagram of the brain</a:t>
            </a:r>
          </a:p>
          <a:p>
            <a:r>
              <a:rPr lang="en-US" sz="2800" dirty="0" smtClean="0"/>
              <a:t>Human brain </a:t>
            </a:r>
          </a:p>
          <a:p>
            <a:pPr lvl="1"/>
            <a:r>
              <a:rPr lang="en-US" sz="2400" dirty="0" smtClean="0"/>
              <a:t>Has 100 billion neurons</a:t>
            </a:r>
          </a:p>
          <a:p>
            <a:pPr lvl="1"/>
            <a:r>
              <a:rPr lang="en-US" sz="2400" dirty="0" smtClean="0"/>
              <a:t>Each neuron has about 1k-10k connections</a:t>
            </a:r>
          </a:p>
          <a:p>
            <a:r>
              <a:rPr lang="en-US" dirty="0" smtClean="0"/>
              <a:t>Feasible for smaller organisms</a:t>
            </a:r>
          </a:p>
          <a:p>
            <a:pPr lvl="1"/>
            <a:r>
              <a:rPr lang="en-US" dirty="0" smtClean="0"/>
              <a:t>C. </a:t>
            </a:r>
            <a:r>
              <a:rPr lang="en-US" dirty="0" err="1" smtClean="0"/>
              <a:t>Elegans</a:t>
            </a:r>
            <a:r>
              <a:rPr lang="en-US" dirty="0" smtClean="0"/>
              <a:t> </a:t>
            </a:r>
            <a:r>
              <a:rPr lang="en-US" dirty="0" err="1" smtClean="0"/>
              <a:t>connectome</a:t>
            </a:r>
            <a:r>
              <a:rPr lang="en-US" dirty="0" smtClean="0"/>
              <a:t> – 300 neurons, 7000 connections (White et al 1986)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79966"/>
            <a:ext cx="20859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 err="1" smtClean="0"/>
              <a:t>Connectome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51202" name="Picture 2" descr="http://www.nature.com/polopoly_fs/7.3435.1332258664!/image/brain.jpg_gen/derivatives/landscape_630/br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5000"/>
            <a:ext cx="6000750" cy="4229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2895600"/>
            <a:ext cx="23759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- 1200 individuals</a:t>
            </a:r>
          </a:p>
          <a:p>
            <a:endParaRPr lang="en-US" sz="2400" dirty="0" smtClean="0"/>
          </a:p>
          <a:p>
            <a:r>
              <a:rPr lang="en-US" sz="2400" dirty="0" smtClean="0"/>
              <a:t>- </a:t>
            </a:r>
            <a:r>
              <a:rPr lang="en-US" sz="2400" dirty="0" err="1" smtClean="0"/>
              <a:t>fMRI</a:t>
            </a:r>
            <a:r>
              <a:rPr lang="en-US" sz="2400" dirty="0" smtClean="0"/>
              <a:t> + </a:t>
            </a:r>
            <a:r>
              <a:rPr lang="en-US" sz="2400" dirty="0" err="1" smtClean="0"/>
              <a:t>dMRI</a:t>
            </a:r>
            <a:r>
              <a:rPr lang="en-US" sz="2400" dirty="0" smtClean="0"/>
              <a:t> +</a:t>
            </a:r>
          </a:p>
          <a:p>
            <a:r>
              <a:rPr lang="en-US" sz="2400" dirty="0" smtClean="0"/>
              <a:t>+ MRI + MEG</a:t>
            </a:r>
          </a:p>
          <a:p>
            <a:endParaRPr lang="en-US" sz="2400" dirty="0" smtClean="0"/>
          </a:p>
          <a:p>
            <a:pPr>
              <a:buFontTx/>
              <a:buChar char="-"/>
            </a:pPr>
            <a:r>
              <a:rPr lang="en-US" sz="2400" dirty="0" smtClean="0"/>
              <a:t>Washington U +</a:t>
            </a:r>
          </a:p>
          <a:p>
            <a:r>
              <a:rPr lang="en-US" sz="2400" dirty="0" smtClean="0"/>
              <a:t>U. Minnesota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5043" y="6324600"/>
            <a:ext cx="36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http://www.humanconnectome.org/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9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Connectome?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r>
              <a:rPr lang="en-US" dirty="0" smtClean="0"/>
              <a:t>We don’t even know why:</a:t>
            </a:r>
          </a:p>
          <a:p>
            <a:pPr lvl="1"/>
            <a:r>
              <a:rPr lang="en-US" dirty="0" smtClean="0"/>
              <a:t>There are two cerebral hemispheres?</a:t>
            </a:r>
          </a:p>
          <a:p>
            <a:pPr lvl="1"/>
            <a:r>
              <a:rPr lang="en-US" dirty="0" smtClean="0"/>
              <a:t>There is a cortex?</a:t>
            </a:r>
          </a:p>
          <a:p>
            <a:pPr lvl="1"/>
            <a:r>
              <a:rPr lang="en-US" dirty="0" smtClean="0"/>
              <a:t>Why the cerebellum is outside and thalamus inside?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-222709" y="4648200"/>
            <a:ext cx="47230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is the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hurry</a:t>
            </a:r>
          </a:p>
          <a:p>
            <a:pPr lvl="1" algn="ctr"/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for the Connectome?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84" y="3798560"/>
            <a:ext cx="3369880" cy="30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7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542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 Big data …and tiny theory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2" y="51816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953000" y="175260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Analogy from </a:t>
            </a:r>
            <a:br>
              <a:rPr lang="en-US" sz="2700" dirty="0" smtClean="0"/>
            </a:br>
            <a:r>
              <a:rPr lang="en-US" dirty="0" smtClean="0"/>
              <a:t>the History of Astronomy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2219980"/>
            <a:ext cx="3307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Ptolemaic Astronomy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2281535"/>
            <a:ext cx="299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Newtonian Astronomy</a:t>
            </a:r>
            <a:endParaRPr lang="en-US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43" y="3505200"/>
            <a:ext cx="36766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tolemaic system - Ptolemy (AD 90 – AD 168) put the Earth at th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1" y="2746132"/>
            <a:ext cx="3901429" cy="40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3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The Problem with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Computational Modeling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133600"/>
            <a:ext cx="3763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More biology-style modeling</a:t>
            </a:r>
          </a:p>
          <a:p>
            <a:endParaRPr lang="en-US" sz="2400" dirty="0"/>
          </a:p>
          <a:p>
            <a:r>
              <a:rPr lang="en-US" sz="2400" dirty="0" smtClean="0"/>
              <a:t>A thin wrapper over data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029200" y="2133600"/>
            <a:ext cx="3590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Less physics-style modeling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2733764"/>
            <a:ext cx="4059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deep integrative theories</a:t>
            </a:r>
          </a:p>
          <a:p>
            <a:r>
              <a:rPr lang="en-US" sz="2400" dirty="0" smtClean="0"/>
              <a:t>that relate diverse phenomena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3657600"/>
            <a:ext cx="252595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 descr="http://www.motiongenesis.com/MGWebSite/MGHomePage/MGBusinessLogoNoWWWMotionGenesisCom.jpg"/>
          <p:cNvSpPr>
            <a:spLocks noChangeAspect="1" noChangeArrowheads="1"/>
          </p:cNvSpPr>
          <p:nvPr/>
        </p:nvSpPr>
        <p:spPr bwMode="auto">
          <a:xfrm>
            <a:off x="155575" y="-1189038"/>
            <a:ext cx="677227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67187"/>
            <a:ext cx="2344249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4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704">
            <a:off x="3143251" y="1386024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8721">
            <a:off x="4259725" y="4043485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698">
            <a:off x="4153335" y="1058412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082" y="5638800"/>
            <a:ext cx="8111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“The number of neurons in the Brain are…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more </a:t>
            </a:r>
            <a:r>
              <a:rPr lang="en-US" sz="2400" dirty="0"/>
              <a:t>than the </a:t>
            </a:r>
            <a:r>
              <a:rPr lang="en-US" sz="2400" dirty="0" smtClean="0"/>
              <a:t>number of stars in the </a:t>
            </a:r>
            <a:r>
              <a:rPr lang="en-US" sz="2400" dirty="0" err="1" smtClean="0"/>
              <a:t>Milkyway</a:t>
            </a:r>
            <a:r>
              <a:rPr lang="en-US" sz="2400" dirty="0" smtClean="0"/>
              <a:t>  Galaxy.”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61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Neuroscience is … theory weak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r>
              <a:rPr lang="en-US" sz="2400" dirty="0"/>
              <a:t>N</a:t>
            </a:r>
            <a:r>
              <a:rPr lang="en-US" sz="2400" dirty="0" smtClean="0"/>
              <a:t>o satisfactory, comprehensive theory for most key brain structures</a:t>
            </a:r>
          </a:p>
          <a:p>
            <a:r>
              <a:rPr lang="en-US" sz="2400" dirty="0" smtClean="0"/>
              <a:t>Verbal, hand-waving theories. </a:t>
            </a:r>
          </a:p>
          <a:p>
            <a:pPr lvl="1"/>
            <a:r>
              <a:rPr lang="en-US" sz="2000" dirty="0" smtClean="0"/>
              <a:t>Thalamus is a relay station</a:t>
            </a:r>
          </a:p>
          <a:p>
            <a:pPr lvl="1"/>
            <a:r>
              <a:rPr lang="en-US" sz="2000" dirty="0" smtClean="0"/>
              <a:t>Basal ganglia is a comparator</a:t>
            </a:r>
          </a:p>
          <a:p>
            <a:pPr lvl="1"/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065771" y="6088970"/>
            <a:ext cx="2001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Patricia </a:t>
            </a:r>
            <a:r>
              <a:rPr lang="en-US" dirty="0" err="1" smtClean="0"/>
              <a:t>Churchland</a:t>
            </a:r>
            <a:endParaRPr lang="en-US" dirty="0" smtClean="0"/>
          </a:p>
          <a:p>
            <a:r>
              <a:rPr lang="en-US" dirty="0" smtClean="0"/>
              <a:t>(Neuroscientist)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909525"/>
            <a:ext cx="1312783" cy="19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 flipH="1">
            <a:off x="5437908" y="2158849"/>
            <a:ext cx="2743200" cy="1524000"/>
          </a:xfrm>
          <a:prstGeom prst="wedgeEllipseCallout">
            <a:avLst>
              <a:gd name="adj1" fmla="val -2651"/>
              <a:gd name="adj2" fmla="val 6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Neuroscience is… “data rich but theory poor.”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4800601"/>
            <a:ext cx="308374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2507411" y="3833325"/>
            <a:ext cx="2514600" cy="1219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“We are at Faraday stage in neuroscience.”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034135"/>
            <a:ext cx="188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 Ramachandran</a:t>
            </a:r>
          </a:p>
          <a:p>
            <a:r>
              <a:rPr lang="en-US" dirty="0" smtClean="0"/>
              <a:t>(Neuroscientist)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65412"/>
            <a:ext cx="2013288" cy="2013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088970"/>
            <a:ext cx="1679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Terry </a:t>
            </a:r>
            <a:r>
              <a:rPr lang="en-US" dirty="0" err="1" smtClean="0"/>
              <a:t>Sejnowski</a:t>
            </a:r>
            <a:endParaRPr lang="en-US" dirty="0" smtClean="0"/>
          </a:p>
          <a:p>
            <a:r>
              <a:rPr lang="en-US" dirty="0" smtClean="0"/>
              <a:t>(Neuroscientist)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11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4. The Problem of</a:t>
            </a:r>
            <a:br>
              <a:rPr lang="en-US" sz="2700" dirty="0" smtClean="0"/>
            </a:br>
            <a:r>
              <a:rPr lang="en-US" dirty="0" smtClean="0"/>
              <a:t>Reductionism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0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181600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Molecules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142826" y="4114800"/>
            <a:ext cx="124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Neurons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3048000"/>
            <a:ext cx="119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Systems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19800"/>
            <a:ext cx="91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futile attempt to explain everything in terms of molecules and cells.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262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doesn’t work that way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6002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Example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8992" y="1993087"/>
            <a:ext cx="447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Aircraf</a:t>
            </a:r>
            <a:r>
              <a:rPr lang="en-US" sz="2800" dirty="0" smtClean="0"/>
              <a:t>t wing in a wind tunnel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Study fluid flow using </a:t>
            </a:r>
            <a:r>
              <a:rPr lang="en-US" sz="2400" dirty="0" err="1" smtClean="0"/>
              <a:t>Navier</a:t>
            </a:r>
            <a:r>
              <a:rPr lang="en-US" sz="2400" dirty="0"/>
              <a:t>-</a:t>
            </a:r>
            <a:r>
              <a:rPr lang="en-US" sz="2400" dirty="0" smtClean="0"/>
              <a:t>Stokes Equation</a:t>
            </a:r>
          </a:p>
          <a:p>
            <a:pPr algn="ctr"/>
            <a:r>
              <a:rPr lang="en-US" sz="2400" dirty="0" smtClean="0"/>
              <a:t>FLUID is an abstraction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FLUID is NOT molecules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23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And therefore there is</a:t>
            </a:r>
            <a:r>
              <a:rPr lang="en-US" sz="3100" dirty="0" smtClean="0"/>
              <a:t>…</a:t>
            </a:r>
            <a:br>
              <a:rPr lang="en-US" sz="3100" dirty="0" smtClean="0"/>
            </a:br>
            <a:r>
              <a:rPr lang="en-US" dirty="0" smtClean="0"/>
              <a:t>Disproportionate Development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2438400" cy="147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191000"/>
            <a:ext cx="23812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565826"/>
            <a:ext cx="3531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Rigorous understanding at </a:t>
            </a:r>
          </a:p>
          <a:p>
            <a:r>
              <a:rPr lang="en-US" sz="2400" dirty="0" smtClean="0"/>
              <a:t>cell and molecular level</a:t>
            </a:r>
            <a:endParaRPr 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36" y="2590800"/>
            <a:ext cx="2514600" cy="135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8" y="4343400"/>
            <a:ext cx="2051056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1598022"/>
            <a:ext cx="379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Inadequate understanding at</a:t>
            </a:r>
          </a:p>
          <a:p>
            <a:pPr algn="ctr"/>
            <a:r>
              <a:rPr lang="en-US" sz="2400" dirty="0" smtClean="0"/>
              <a:t>Systems Level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828800"/>
            <a:ext cx="0" cy="4572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7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 smtClean="0"/>
              <a:t>Lack of good theories of</a:t>
            </a:r>
            <a:br>
              <a:rPr lang="en-US" sz="2700" dirty="0" smtClean="0"/>
            </a:br>
            <a:r>
              <a:rPr lang="en-US" dirty="0" smtClean="0"/>
              <a:t>Multifactorial Diseases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4678841"/>
            <a:ext cx="221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Schizophrenia</a:t>
            </a: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423"/>
            <a:ext cx="3456851" cy="23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7012" y="4678841"/>
            <a:ext cx="28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Bipolar disorder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59846"/>
            <a:ext cx="2229331" cy="223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Contemporary Neuroscience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8298"/>
            <a:ext cx="17430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390774"/>
            <a:ext cx="2438401" cy="24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5181600"/>
            <a:ext cx="258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Basic Neuroscience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73927" y="5181599"/>
            <a:ext cx="283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Clinical Neuroscience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28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7" y="0"/>
            <a:ext cx="92171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There is a need to develop </a:t>
            </a:r>
            <a:br>
              <a:rPr lang="en-US" dirty="0" smtClean="0"/>
            </a:br>
            <a:r>
              <a:rPr lang="en-US" dirty="0" smtClean="0"/>
              <a:t>simplified models, </a:t>
            </a:r>
            <a:br>
              <a:rPr lang="en-US" dirty="0" smtClean="0"/>
            </a:br>
            <a:r>
              <a:rPr lang="en-US" dirty="0" smtClean="0"/>
              <a:t>embodying the right abstraction,</a:t>
            </a:r>
            <a:br>
              <a:rPr lang="en-US" dirty="0" smtClean="0"/>
            </a:br>
            <a:r>
              <a:rPr lang="en-US" dirty="0" smtClean="0"/>
              <a:t>the way it is done in </a:t>
            </a:r>
            <a:br>
              <a:rPr lang="en-US" dirty="0" smtClean="0"/>
            </a:br>
            <a:r>
              <a:rPr lang="en-US" dirty="0" smtClean="0">
                <a:solidFill>
                  <a:srgbClr val="00B050"/>
                </a:solidFill>
              </a:rPr>
              <a:t>physics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engineering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1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75000"/>
                  </a:schemeClr>
                </a:solidFill>
              </a:rPr>
              <a:t>NEUROSCIENCE EDUCATION</a:t>
            </a:r>
            <a:endParaRPr lang="en-US" sz="4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8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8592" y="2046902"/>
            <a:ext cx="3071812" cy="341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1736785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1093" y="54864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33400"/>
            <a:ext cx="459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“Principles first” Approach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623467" y="45720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25352" y="4549632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62" y="0"/>
            <a:ext cx="454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77" y="1433511"/>
            <a:ext cx="44386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47316"/>
            <a:ext cx="3505604" cy="216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200" y="5794289"/>
            <a:ext cx="842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“The Brain is the most COMPLEX object in the Universe.”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692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89946"/>
            <a:ext cx="1981200" cy="2991223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 rot="15913940">
            <a:off x="245614" y="1919026"/>
            <a:ext cx="2800366" cy="3077795"/>
          </a:xfrm>
          <a:prstGeom prst="cloudCallo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81000" y="2590800"/>
            <a:ext cx="2438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</a:t>
            </a:r>
          </a:p>
          <a:p>
            <a:pPr algn="ctr"/>
            <a:r>
              <a:rPr lang="en-US" sz="2400" dirty="0" smtClean="0"/>
              <a:t>Medicine/Biology</a:t>
            </a:r>
          </a:p>
          <a:p>
            <a:pPr algn="ctr"/>
            <a:r>
              <a:rPr lang="en-US" sz="2400" dirty="0" smtClean="0"/>
              <a:t>Community.</a:t>
            </a:r>
          </a:p>
          <a:p>
            <a:pPr algn="ctr"/>
            <a:r>
              <a:rPr lang="en-US" sz="2400" dirty="0" smtClean="0"/>
              <a:t>Without math</a:t>
            </a:r>
            <a:endParaRPr lang="en-IN" sz="2400" dirty="0"/>
          </a:p>
        </p:txBody>
      </p:sp>
      <p:sp>
        <p:nvSpPr>
          <p:cNvPr id="6" name="Rounded Rectangular Callout 5"/>
          <p:cNvSpPr/>
          <p:nvPr/>
        </p:nvSpPr>
        <p:spPr>
          <a:xfrm rot="5400000">
            <a:off x="6385543" y="2612459"/>
            <a:ext cx="2536368" cy="2201054"/>
          </a:xfrm>
          <a:prstGeom prst="wedgeRoundRectCallout">
            <a:avLst>
              <a:gd name="adj1" fmla="val 4566"/>
              <a:gd name="adj2" fmla="val 112798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 flipH="1">
            <a:off x="6814457" y="2541784"/>
            <a:ext cx="1678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</a:t>
            </a:r>
          </a:p>
          <a:p>
            <a:pPr algn="ctr"/>
            <a:r>
              <a:rPr lang="en-US" sz="2400" dirty="0" smtClean="0"/>
              <a:t>Engineers/</a:t>
            </a:r>
          </a:p>
          <a:p>
            <a:pPr algn="ctr"/>
            <a:r>
              <a:rPr lang="en-US" sz="2400" dirty="0" smtClean="0"/>
              <a:t>Physicists</a:t>
            </a:r>
          </a:p>
          <a:p>
            <a:pPr algn="ctr"/>
            <a:r>
              <a:rPr lang="en-US" sz="2400" dirty="0" smtClean="0"/>
              <a:t>Without</a:t>
            </a:r>
          </a:p>
          <a:p>
            <a:pPr algn="ctr"/>
            <a:r>
              <a:rPr lang="en-US" sz="2400" dirty="0" smtClean="0"/>
              <a:t>Biology jargon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3469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NPTEL COURSE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DEMYSTIFYING THE BRAIN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43842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673" y="2819400"/>
            <a:ext cx="7772400" cy="1362075"/>
          </a:xfrm>
        </p:spPr>
        <p:txBody>
          <a:bodyPr/>
          <a:lstStyle/>
          <a:p>
            <a:pPr algn="ctr"/>
            <a:r>
              <a:rPr lang="en-US" dirty="0" smtClean="0"/>
              <a:t>AN APPROACH TO BRAIN </a:t>
            </a:r>
            <a:r>
              <a:rPr lang="en-US" dirty="0" err="1" smtClean="0"/>
              <a:t>modelLiNG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90600" y="304800"/>
            <a:ext cx="77724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4273" y="4343400"/>
            <a:ext cx="5791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SIMPLIFY </a:t>
            </a:r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- UNIFY - APPLY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solidFill>
                  <a:schemeClr val="accent5">
                    <a:lumMod val="75000"/>
                  </a:schemeClr>
                </a:solidFill>
              </a:rPr>
              <a:t>NEUROSCIENCE RESEARCH</a:t>
            </a:r>
            <a:endParaRPr lang="en-US" sz="4000" b="1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7919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SIMPLIFY: Simplify the model to the point that any further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simplification will make the model absurd.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2765734" cy="27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96458"/>
            <a:ext cx="2246271" cy="299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137804" y="3149418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2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6607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UNIFY: Explain a wide range of experimental data</a:t>
            </a:r>
          </a:p>
          <a:p>
            <a:r>
              <a:rPr lang="en-US" sz="2400" dirty="0" smtClean="0"/>
              <a:t> using the same model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1800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92" y="4572000"/>
            <a:ext cx="1778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05" y="4679156"/>
            <a:ext cx="1718972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6" y="3119438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336382" y="2943225"/>
            <a:ext cx="397668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2825" y="4288632"/>
            <a:ext cx="491593" cy="283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07392" y="2967037"/>
            <a:ext cx="477284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89948" y="4343400"/>
            <a:ext cx="397668" cy="3357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764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APPLY:  Using the unified model develop applications in…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94" y="3810000"/>
            <a:ext cx="4049317" cy="269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2537950">
            <a:off x="3537988" y="2567563"/>
            <a:ext cx="484632" cy="97840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8992984">
            <a:off x="5351779" y="2547191"/>
            <a:ext cx="484632" cy="978408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3914" y="2302183"/>
            <a:ext cx="3329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CLINICAL NEUROSCIENCE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75939" y="2301019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ENGINEERING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818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387204" cy="35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9523" y="640080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(Wiki)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Whole Brain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5562600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Adult human brain: 100 billion neurons</a:t>
            </a:r>
          </a:p>
          <a:p>
            <a:r>
              <a:rPr lang="en-US" sz="2400" dirty="0" smtClean="0"/>
              <a:t>Proposed model: 10 million neurons (</a:t>
            </a:r>
            <a:r>
              <a:rPr lang="en-US" sz="2400" dirty="0" err="1" smtClean="0"/>
              <a:t>approx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43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3"/>
            <a:ext cx="9161601" cy="684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6169" y="6050355"/>
            <a:ext cx="8406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Create interdisciplinary teams that take an </a:t>
            </a:r>
            <a:r>
              <a:rPr lang="en-US" sz="2400" smtClean="0"/>
              <a:t>ENGINEERING APPROACH To </a:t>
            </a:r>
            <a:r>
              <a:rPr lang="en-US" sz="2400" dirty="0" smtClean="0"/>
              <a:t>NEUROSCIENCE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2815" y="97043"/>
            <a:ext cx="8229600" cy="1143000"/>
          </a:xfrm>
        </p:spPr>
        <p:txBody>
          <a:bodyPr/>
          <a:lstStyle/>
          <a:p>
            <a:r>
              <a:rPr lang="en-US" dirty="0" smtClean="0"/>
              <a:t>INTEGRATED APPROACH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11288"/>
            <a:ext cx="8534401" cy="48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72" y="776177"/>
            <a:ext cx="5798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“They who behold the One, 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/>
              <a:t>all the changing manifoldness </a:t>
            </a:r>
            <a:endParaRPr lang="en-US" sz="2800" dirty="0" smtClean="0"/>
          </a:p>
          <a:p>
            <a:r>
              <a:rPr lang="en-US" sz="2800" dirty="0" smtClean="0"/>
              <a:t>Of </a:t>
            </a:r>
            <a:r>
              <a:rPr lang="en-US" sz="2800" dirty="0"/>
              <a:t>the universe, </a:t>
            </a:r>
            <a:endParaRPr lang="en-US" sz="2800" dirty="0" smtClean="0"/>
          </a:p>
          <a:p>
            <a:r>
              <a:rPr lang="en-US" sz="2800" dirty="0" smtClean="0"/>
              <a:t>Unto </a:t>
            </a:r>
            <a:r>
              <a:rPr lang="en-US" sz="2800" dirty="0"/>
              <a:t>them belongs the eternal truth, </a:t>
            </a:r>
            <a:endParaRPr lang="en-US" sz="2800" dirty="0" smtClean="0"/>
          </a:p>
          <a:p>
            <a:r>
              <a:rPr lang="en-US" sz="2800" dirty="0"/>
              <a:t>U</a:t>
            </a:r>
            <a:r>
              <a:rPr lang="en-US" sz="2800" dirty="0" smtClean="0"/>
              <a:t>nto </a:t>
            </a:r>
            <a:r>
              <a:rPr lang="en-US" sz="2800" dirty="0"/>
              <a:t>none else, unto none else.”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776177"/>
            <a:ext cx="2971800" cy="44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3886200"/>
            <a:ext cx="329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JAGADIS CHANDRA BOSE</a:t>
            </a:r>
          </a:p>
          <a:p>
            <a:pPr algn="ctr"/>
            <a:r>
              <a:rPr lang="en-US" sz="2400" dirty="0" smtClean="0"/>
              <a:t>(1858-1937)</a:t>
            </a:r>
          </a:p>
        </p:txBody>
      </p:sp>
    </p:spTree>
    <p:extLst>
      <p:ext uri="{BB962C8B-B14F-4D97-AF65-F5344CB8AC3E}">
        <p14:creationId xmlns:p14="http://schemas.microsoft.com/office/powerpoint/2010/main" val="35492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64256"/>
            <a:ext cx="48482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600" y="5334000"/>
            <a:ext cx="2907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the </a:t>
            </a:r>
            <a:r>
              <a:rPr lang="en-US" sz="4800" dirty="0" smtClean="0"/>
              <a:t>HYPE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 preliminaries</a:t>
            </a:r>
          </a:p>
          <a:p>
            <a:r>
              <a:rPr lang="en-US" dirty="0" smtClean="0"/>
              <a:t>Single neuron </a:t>
            </a:r>
          </a:p>
          <a:p>
            <a:r>
              <a:rPr lang="en-US" dirty="0" smtClean="0"/>
              <a:t>Hodgkin-Huxley model</a:t>
            </a:r>
          </a:p>
          <a:p>
            <a:r>
              <a:rPr lang="en-US" dirty="0" smtClean="0"/>
              <a:t>Biophysical modeling</a:t>
            </a:r>
          </a:p>
          <a:p>
            <a:r>
              <a:rPr lang="en-US" dirty="0" smtClean="0"/>
              <a:t>Reduced neuron models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5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Feedforward Neural Networks. Deep networks and modeling sensory function.</a:t>
            </a:r>
          </a:p>
          <a:p>
            <a:r>
              <a:rPr lang="en-US" dirty="0" smtClean="0"/>
              <a:t>Hopfield neural network. Hippocampus and memory functions.</a:t>
            </a:r>
          </a:p>
          <a:p>
            <a:r>
              <a:rPr lang="en-US" dirty="0" smtClean="0"/>
              <a:t>Self-Organizing Maps and brain maps</a:t>
            </a:r>
          </a:p>
          <a:p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4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720">
            <a:off x="7326530" y="3605506"/>
            <a:ext cx="1189721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312">
            <a:off x="503158" y="3887811"/>
            <a:ext cx="2016646" cy="13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290" y="457200"/>
            <a:ext cx="326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1. Large Projects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2352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90" y="457200"/>
            <a:ext cx="665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2. Descriptive tradition of Biology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87" y="1600200"/>
            <a:ext cx="31051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31281" y="2819400"/>
            <a:ext cx="2331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Antoine von </a:t>
            </a:r>
          </a:p>
          <a:p>
            <a:r>
              <a:rPr lang="en-US" sz="2400" dirty="0" smtClean="0"/>
              <a:t>Leeuwenhoek’s</a:t>
            </a:r>
          </a:p>
          <a:p>
            <a:r>
              <a:rPr lang="en-US" sz="2400" dirty="0" smtClean="0"/>
              <a:t>Drawings of</a:t>
            </a:r>
          </a:p>
          <a:p>
            <a:r>
              <a:rPr lang="en-US" sz="2400" dirty="0" smtClean="0"/>
              <a:t>“animalcules”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49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 biologist fix a radio?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676400"/>
            <a:ext cx="6100911" cy="406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791200"/>
            <a:ext cx="836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Yuri </a:t>
            </a:r>
            <a:r>
              <a:rPr lang="en-US" dirty="0" err="1" smtClean="0"/>
              <a:t>Lazebnik</a:t>
            </a:r>
            <a:r>
              <a:rPr lang="en-US" dirty="0" smtClean="0"/>
              <a:t>, </a:t>
            </a:r>
            <a:r>
              <a:rPr lang="en-US" b="1" dirty="0"/>
              <a:t>Can a biologist fix a radio?—Or, what I learned while studying apoptosis</a:t>
            </a:r>
          </a:p>
          <a:p>
            <a:r>
              <a:rPr lang="en-US" dirty="0" smtClean="0"/>
              <a:t>Cancer Cell, 2012.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17638"/>
            <a:ext cx="7389884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Architecture of a Radio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00600" y="1981200"/>
            <a:ext cx="1597958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10249" y="2221468"/>
            <a:ext cx="166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Demodulator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114800" y="2118935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1946397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37973" y="219125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43200" y="1956043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5398" y="2090077"/>
            <a:ext cx="78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Tuner </a:t>
            </a:r>
          </a:p>
          <a:p>
            <a:pPr algn="ctr"/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6400800" y="2133600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632607" y="284825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057400" y="2161281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74" y="3893030"/>
            <a:ext cx="2202131" cy="220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0219"/>
            <a:ext cx="16811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9600" y="3840423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Antenna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206848" y="6264130"/>
            <a:ext cx="1179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Speaker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49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624</Words>
  <Application>Microsoft Office PowerPoint</Application>
  <PresentationFormat>On-screen Show (4:3)</PresentationFormat>
  <Paragraphs>152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Agency FB</vt:lpstr>
      <vt:lpstr>Arial</vt:lpstr>
      <vt:lpstr>Calibri</vt:lpstr>
      <vt:lpstr>Office Theme</vt:lpstr>
      <vt:lpstr>SIMPLIFYING THE BRAIN: A Vision for Neuroscience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a biologist fix a radio?</vt:lpstr>
      <vt:lpstr>PowerPoint Presentation</vt:lpstr>
      <vt:lpstr>Architecture of a Radio</vt:lpstr>
      <vt:lpstr>PowerPoint Presentation</vt:lpstr>
      <vt:lpstr>DATA in modern world</vt:lpstr>
      <vt:lpstr>Neurons come in different Shapes</vt:lpstr>
      <vt:lpstr>Neuromorph</vt:lpstr>
      <vt:lpstr>The Connectome Project</vt:lpstr>
      <vt:lpstr>Human Connectome Project</vt:lpstr>
      <vt:lpstr>Why Connectome?</vt:lpstr>
      <vt:lpstr>PowerPoint Presentation</vt:lpstr>
      <vt:lpstr>Analogy from  the History of Astronomy</vt:lpstr>
      <vt:lpstr>The Problem with Computational Modeling</vt:lpstr>
      <vt:lpstr>Neuroscience is … theory weak</vt:lpstr>
      <vt:lpstr>4. The Problem of Reductionism</vt:lpstr>
      <vt:lpstr>Engineering doesn’t work that way</vt:lpstr>
      <vt:lpstr>And therefore there is… Disproportionate Development</vt:lpstr>
      <vt:lpstr>Lack of good theories of Multifactorial Diseases</vt:lpstr>
      <vt:lpstr>Contemporary Neuroscience</vt:lpstr>
      <vt:lpstr>There is a need to develop  simplified models,  embodying the right abstraction, the way it is done in  physics and engineering</vt:lpstr>
      <vt:lpstr>PowerPoint Presentation</vt:lpstr>
      <vt:lpstr>PowerPoint Presentation</vt:lpstr>
      <vt:lpstr>PowerPoint Presentation</vt:lpstr>
      <vt:lpstr>PowerPoint Presentation</vt:lpstr>
      <vt:lpstr>NPTEL COURSE DEMYSTIFYING THE BRAIN</vt:lpstr>
      <vt:lpstr>AN APPROACH TO BRAIN modelLiNG</vt:lpstr>
      <vt:lpstr>PowerPoint Presentation</vt:lpstr>
      <vt:lpstr>PowerPoint Presentation</vt:lpstr>
      <vt:lpstr>PowerPoint Presentation</vt:lpstr>
      <vt:lpstr>Modeling the Whole Brain</vt:lpstr>
      <vt:lpstr>PowerPoint Presentation</vt:lpstr>
      <vt:lpstr>INTEGRATED APPROACH</vt:lpstr>
      <vt:lpstr>PowerPoint Presentation</vt:lpstr>
      <vt:lpstr>Table of Contents</vt:lpstr>
      <vt:lpstr>Table of 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Brain</dc:title>
  <dc:creator>VSRV LAB</dc:creator>
  <cp:lastModifiedBy>SRINIVASAN</cp:lastModifiedBy>
  <cp:revision>90</cp:revision>
  <dcterms:created xsi:type="dcterms:W3CDTF">2006-08-16T00:00:00Z</dcterms:created>
  <dcterms:modified xsi:type="dcterms:W3CDTF">2021-08-02T04:37:24Z</dcterms:modified>
</cp:coreProperties>
</file>